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78" r:id="rId4"/>
    <p:sldId id="279" r:id="rId5"/>
    <p:sldId id="280" r:id="rId6"/>
    <p:sldId id="281" r:id="rId7"/>
    <p:sldId id="282" r:id="rId8"/>
    <p:sldId id="283" r:id="rId9"/>
    <p:sldId id="285" r:id="rId10"/>
    <p:sldId id="284" r:id="rId11"/>
    <p:sldId id="287" r:id="rId12"/>
    <p:sldId id="288" r:id="rId13"/>
    <p:sldId id="289" r:id="rId14"/>
    <p:sldId id="286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9" r:id="rId24"/>
    <p:sldId id="298" r:id="rId25"/>
    <p:sldId id="300" r:id="rId26"/>
    <p:sldId id="302" r:id="rId27"/>
    <p:sldId id="303" r:id="rId28"/>
    <p:sldId id="301" r:id="rId29"/>
    <p:sldId id="304" r:id="rId30"/>
    <p:sldId id="305" r:id="rId31"/>
    <p:sldId id="306" r:id="rId32"/>
    <p:sldId id="307" r:id="rId33"/>
    <p:sldId id="308" r:id="rId34"/>
    <p:sldId id="309" r:id="rId35"/>
    <p:sldId id="27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9" autoAdjust="0"/>
    <p:restoredTop sz="60432" autoAdjust="0"/>
  </p:normalViewPr>
  <p:slideViewPr>
    <p:cSldViewPr>
      <p:cViewPr varScale="1">
        <p:scale>
          <a:sx n="54" d="100"/>
          <a:sy n="54" d="100"/>
        </p:scale>
        <p:origin x="-19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E385C-0ACB-4704-A4A8-62A1F221CBA8}" type="datetimeFigureOut">
              <a:rPr lang="en-US" smtClean="0"/>
              <a:t>8/28/2011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35C8-7F6F-4291-972D-8A7BFCDE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 smtClean="0"/>
              <a:t>มีหลายนิยามนะ</a:t>
            </a:r>
            <a:r>
              <a:rPr lang="th-TH" baseline="0" dirty="0" smtClean="0"/>
              <a:t>แล้วแต่ใครจะให้นิยามยังไง แต่สำหรับพี่จะนิยามว่า</a:t>
            </a:r>
            <a:r>
              <a:rPr lang="th-TH" dirty="0" smtClean="0"/>
              <a:t>ระบบที่มีคอมพิวเตอร์อย่างน้อยสองเครื่องเชื่อมต่อกันโดยใช้สื่อกลาง</a:t>
            </a:r>
            <a:r>
              <a:rPr lang="th-TH" baseline="0" dirty="0" smtClean="0"/>
              <a:t> ทำให้แต่ละเครื่องแลกเปลี่ยนข้อมูลกันได้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ข้อดี 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การติดตั้งเครือข่ายและการดูแลรักษาทำ ได้ง่าย หากมีเครื่องใดเกิดความเสียหาย ก็สามารถตรวจสอบได้ง่าย และศูนย์ กลางสามารถตัดเครื่องที่เสียหายนั้นออกจากการสื่อสาร ในเครือข่ายได้เลย โดยไม่มีผลกระทบกับระบบเครือข่าย</a:t>
            </a:r>
            <a:b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เปลี่ยนรูปแบบการวางสายได้ง่าย</a:t>
            </a:r>
            <a:b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สามารถเพิ่ม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ได้ง่าย </a:t>
            </a:r>
            <a:b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ตรวจสอบจุดที่เป็นปัญหาได้ง่าย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ข้อเสีย 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เสียค่าใช้จ่ายมาก ทั้งในด้านของเครื่องที่จะใช้เป็น เครื่องศูนย์กลาง หรือตัว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 </a:t>
            </a: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เอง และค่าใช้จ่ายในการติดตั้งสายเคเบิลในเครื่องอื่น ๆ ทุกเครื่อง การขยายระบบให้ใหญ่ขึ้นทำได้ยาก เพราะการขยายแต่ละครั้ง จะต้องเกี่ยวเนื่องกับเครื่องอื่นๆ ทั้งระบบ</a:t>
            </a:r>
            <a:b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ต้องใช้สายเคเบิลจำนวนมาก</a:t>
            </a:r>
            <a:b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การเชื่อมต่อจากศูนย์กลางทำให้มีโอกาสที่ระบบเครือข่าย จะล้มเหลวพร้อมกันได้ง่าย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8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ที่ผ่านมาเราพูดถึงแบบใช้สายหมดนะ</a:t>
            </a:r>
            <a:r>
              <a:rPr lang="th-TH" baseline="0" dirty="0" smtClean="0"/>
              <a:t> คราวนี้มาพูดถึง แบบ ไร้วายบ้าง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เป็นเทคโนโลยีที่ใช้ในการจำลองสร้างเครือข่าย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แต่ไม่ขึ้นอยู่กับการต่อทางกายภาพ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8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ทำได้โดยใช้โปรแกรมประยุกต์หรือ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แบ่ง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เช่นการใช้โปรแกรม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สามารถใช้ได้ใน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 1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เท่านั้น และถ้าจะใช้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สามารถเรียกใช้ได้ใน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 2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เท่านั้น เป็นต้น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แบ่งเป็นเลขฐาน</a:t>
            </a:r>
            <a:r>
              <a:rPr lang="th-TH" baseline="0" dirty="0" smtClean="0"/>
              <a:t>2 ได้ 4 กลุ่ม กลุ่มละ 8 บิต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3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เป็นตัวแบ่งว่าอยู่</a:t>
            </a:r>
            <a:r>
              <a:rPr lang="th-TH" baseline="0" dirty="0" smtClean="0"/>
              <a:t> วงเดียวกันหรือไม่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 smtClean="0"/>
              <a:t>แลกเปลี่ยนข้อมูลกัน</a:t>
            </a:r>
            <a:r>
              <a:rPr lang="en-US" dirty="0" smtClean="0"/>
              <a:t> </a:t>
            </a:r>
            <a:r>
              <a:rPr lang="th-TH" dirty="0" smtClean="0"/>
              <a:t>เร็ว</a:t>
            </a:r>
            <a:r>
              <a:rPr lang="th-TH" baseline="0" dirty="0" smtClean="0"/>
              <a:t> มีประสิทธฺภาพ</a:t>
            </a:r>
            <a:endParaRPr lang="th-TH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73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9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0 </a:t>
            </a:r>
            <a:r>
              <a:rPr lang="th-TH" dirty="0" smtClean="0"/>
              <a:t>ได้ </a:t>
            </a:r>
            <a:r>
              <a:rPr lang="en-US" dirty="0" smtClean="0"/>
              <a:t>0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1 </a:t>
            </a:r>
            <a:r>
              <a:rPr lang="th-TH" baseline="0" dirty="0" smtClean="0"/>
              <a:t>ได้ตัวมันเอง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8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NOS </a:t>
            </a:r>
            <a:r>
              <a:rPr lang="th-TH" dirty="0" smtClean="0"/>
              <a:t>จัดการเกี่ยวกับการสื่อสารข้อมูลผ่านเครือข่าย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3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การแยกประเภทแล้วแต่จะแบ่งแบบไหนนะ</a:t>
            </a:r>
            <a:r>
              <a:rPr lang="th-TH" baseline="0" dirty="0" smtClean="0"/>
              <a:t> ตามขนาด, หน้าที่, </a:t>
            </a:r>
            <a:r>
              <a:rPr lang="en-US" baseline="0" dirty="0" smtClean="0"/>
              <a:t>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9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ข้อดีข้อเสีย</a:t>
            </a:r>
            <a:endParaRPr lang="en-US" dirty="0" smtClean="0"/>
          </a:p>
          <a:p>
            <a:r>
              <a:rPr lang="th-TH" dirty="0" smtClean="0"/>
              <a:t>มีเพียงเครื่องเดียวที่สามารถส่งข้อมูลออกมาได้</a:t>
            </a:r>
            <a:r>
              <a:rPr lang="th-TH" baseline="0" dirty="0" smtClean="0"/>
              <a:t> คือพอเครื่องนี้ส่งเสร็จอีกเครื่องก็ส่งต่อ มันจะสลับกันเสร็มากจนเราไม่รู้สึก แต่ถ้ามี เครื่องจำนวนมากจะทำให้เกิดการคับคั่งของเครื่อข่ายได้ </a:t>
            </a: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ซึ่งจะทำให้ระบบช้าลงได้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ใช้สายสื่อสัญญาณมากกว่า</a:t>
            </a:r>
            <a:r>
              <a:rPr lang="th-TH" baseline="0" dirty="0" smtClean="0"/>
              <a:t> </a:t>
            </a:r>
            <a:r>
              <a:rPr lang="en-US" baseline="0" dirty="0" smtClean="0"/>
              <a:t>bus and ring</a:t>
            </a:r>
            <a:endParaRPr lang="en-US" dirty="0" smtClean="0"/>
          </a:p>
          <a:p>
            <a:r>
              <a:rPr lang="en-US" dirty="0" smtClean="0"/>
              <a:t>If the central station of the system have a mistake ? </a:t>
            </a:r>
            <a:r>
              <a:rPr lang="th-TH" dirty="0" smtClean="0"/>
              <a:t>ฮับล่ม ระบบก็ล่ม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5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การส่งข้อมูลสามารถส่งไปยังผู้รับหลาย ๆ โหนดพร้อมกันได้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โดยกำหนดตำแหน่งปลายทางเหล่านั้นลง ในส่วนหัวของแพ็กเกจข้อมูล รีพีตเตอร์ของแต่ละโหนดจะตรวจสอบเองว่ามีข้อมูลส่งมาให้ที่โหนดตนเองหรือไม่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ไม่ชนเนื่องจากไปทางเดียวกัน</a:t>
            </a:r>
          </a:p>
          <a:p>
            <a:r>
              <a:rPr lang="th-T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แต่ เมื่อโหนดหนึ่งต้องการส่งข้อมูล โหนดอื่น ๆ ต้องมีส่วนร่วมด้วย(ต้องผ่าน) ซึ่งจะทำให้เสียเวลา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935C8-7F6F-4291-972D-8A7BFCDE39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2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Rectangle 65"/>
          <p:cNvSpPr>
            <a:spLocks noChangeArrowheads="1"/>
          </p:cNvSpPr>
          <p:nvPr userDrawn="1"/>
        </p:nvSpPr>
        <p:spPr bwMode="gray">
          <a:xfrm>
            <a:off x="0" y="0"/>
            <a:ext cx="22098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 userDrawn="1"/>
        </p:nvSpPr>
        <p:spPr bwMode="gray">
          <a:xfrm>
            <a:off x="2286000" y="3124200"/>
            <a:ext cx="6858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 userDrawn="1"/>
        </p:nvSpPr>
        <p:spPr bwMode="gray">
          <a:xfrm>
            <a:off x="0" y="3124200"/>
            <a:ext cx="91440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 userDrawn="1"/>
        </p:nvGraphicFramePr>
        <p:xfrm>
          <a:off x="4640263" y="-9525"/>
          <a:ext cx="2216150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Image" r:id="rId3" imgW="4330159" imgH="6146032" progId="Photoshop.Image.6">
                  <p:embed/>
                </p:oleObj>
              </mc:Choice>
              <mc:Fallback>
                <p:oleObj name="Image" r:id="rId3" imgW="4330159" imgH="6146032" progId="Photoshop.Image.6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-9525"/>
                        <a:ext cx="2216150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 userDrawn="1"/>
        </p:nvGraphicFramePr>
        <p:xfrm>
          <a:off x="2286000" y="0"/>
          <a:ext cx="2293938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Image" r:id="rId5" imgW="2526984" imgH="3428571" progId="Photoshop.Image.6">
                  <p:embed/>
                </p:oleObj>
              </mc:Choice>
              <mc:Fallback>
                <p:oleObj name="Image" r:id="rId5" imgW="2526984" imgH="3428571" progId="Photoshop.Image.6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0"/>
                        <a:ext cx="2293938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0"/>
            <a:ext cx="2235200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3048000"/>
            <a:ext cx="6626225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5257800"/>
            <a:ext cx="77724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136" name="Text Box 64"/>
          <p:cNvSpPr txBox="1">
            <a:spLocks noChangeArrowheads="1"/>
          </p:cNvSpPr>
          <p:nvPr/>
        </p:nvSpPr>
        <p:spPr bwMode="auto">
          <a:xfrm>
            <a:off x="228600" y="251460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  <a:latin typeface="Arial Black" pitchFamily="34" charset="0"/>
              </a:rPr>
              <a:t>L o g o</a:t>
            </a:r>
          </a:p>
        </p:txBody>
      </p:sp>
      <p:sp>
        <p:nvSpPr>
          <p:cNvPr id="3146" name="Rectangle 7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64313"/>
            <a:ext cx="2133600" cy="157162"/>
          </a:xfrm>
        </p:spPr>
        <p:txBody>
          <a:bodyPr/>
          <a:lstStyle>
            <a:lvl1pPr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47" name="Rectangle 7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0025"/>
            <a:ext cx="2895600" cy="171450"/>
          </a:xfrm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48" name="Rectangle 7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35738"/>
            <a:ext cx="2133600" cy="185737"/>
          </a:xfrm>
        </p:spPr>
        <p:txBody>
          <a:bodyPr/>
          <a:lstStyle>
            <a:lvl1pPr algn="r">
              <a:defRPr>
                <a:latin typeface="Times New Roman" pitchFamily="18" charset="0"/>
              </a:defRPr>
            </a:lvl1pPr>
          </a:lstStyle>
          <a:p>
            <a:fld id="{EA335128-95C0-4B53-BDB8-93EAFDFD78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CAC5EC-2A29-406A-9FEC-1FD4C0F34E1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66465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31838"/>
            <a:ext cx="20955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31838"/>
            <a:ext cx="61341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85165B-0081-4E16-9182-36020EAC4F0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3621536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31838"/>
            <a:ext cx="8153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705600" y="6508750"/>
            <a:ext cx="20574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429000" y="6508750"/>
            <a:ext cx="2133600" cy="307975"/>
          </a:xfrm>
        </p:spPr>
        <p:txBody>
          <a:bodyPr/>
          <a:lstStyle>
            <a:lvl1pPr>
              <a:defRPr/>
            </a:lvl1pPr>
          </a:lstStyle>
          <a:p>
            <a:fld id="{B4D69832-37DE-41EF-9A4D-F49525EF514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521450"/>
            <a:ext cx="22860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54977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84D6DE-6E7E-4E7F-8836-3C4C16A2FBD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03396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13DDCD-FC8D-4EEB-8AB0-CCFD5EE5156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152869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E4A6138-CC70-4440-B43F-4C9F22FFAA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792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0F733C-4C63-4B84-BFC0-CECF6566A4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8847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AFAC5C-A2EA-45E2-AB81-B0E1F659F2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4121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6DCD92-75C2-43D7-89EF-C80EA3BC9CE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156870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225AA7-A36B-419E-9290-15EAA4EFF2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126506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88100FA-4C6E-4FE8-A3FF-2413DA42178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70056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457200" y="6477000"/>
            <a:ext cx="86868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ltGray">
          <a:xfrm>
            <a:off x="7077075" y="0"/>
            <a:ext cx="2066925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ltGray">
          <a:xfrm>
            <a:off x="2716213" y="0"/>
            <a:ext cx="2138362" cy="838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9144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/>
        </p:nvGraphicFramePr>
        <p:xfrm>
          <a:off x="581025" y="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Image" r:id="rId15" imgW="4330159" imgH="6146032" progId="Photoshop.Image.6">
                  <p:embed/>
                </p:oleObj>
              </mc:Choice>
              <mc:Fallback>
                <p:oleObj name="Image" r:id="rId15" imgW="4330159" imgH="6146032" progId="Photoshop.Image.6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581025" y="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-9525"/>
            <a:ext cx="208597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05600" y="650875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08750"/>
            <a:ext cx="21336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B3B0106E-7FEA-47CF-8D53-824ABA5D441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85800" y="731838"/>
            <a:ext cx="81534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1450"/>
            <a:ext cx="2286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100" name="Text Box 76"/>
          <p:cNvSpPr txBox="1">
            <a:spLocks noChangeArrowheads="1"/>
          </p:cNvSpPr>
          <p:nvPr/>
        </p:nvSpPr>
        <p:spPr bwMode="auto">
          <a:xfrm>
            <a:off x="7162800" y="90488"/>
            <a:ext cx="190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  <a:latin typeface="Arial Black" pitchFamily="34" charset="0"/>
              </a:rPr>
              <a:t>L o g 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facebook.com/csag.kmitl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acebook.com/csag.kmit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cebook.com/csag.kmit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acebook.com/csag.kmit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acebook.com/csag.kmit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facebook.com/csag.kmit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acebook.com/csag.kmit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sag.kmit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facebook.com/csag.kmitl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facebook.com/csag.kmitl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acebook.com/csag.kmit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3009900"/>
            <a:ext cx="6762750" cy="838200"/>
          </a:xfrm>
        </p:spPr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48340" y="2242457"/>
            <a:ext cx="1632857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175971" y="2094820"/>
            <a:ext cx="1977593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52211" y="5890901"/>
            <a:ext cx="3839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</a:t>
            </a:r>
          </a:p>
          <a:p>
            <a:r>
              <a:rPr lang="en-US" dirty="0" smtClean="0"/>
              <a:t>Star</a:t>
            </a:r>
          </a:p>
          <a:p>
            <a:r>
              <a:rPr lang="en-US" dirty="0" smtClean="0"/>
              <a:t>Ring</a:t>
            </a:r>
          </a:p>
          <a:p>
            <a:r>
              <a:rPr lang="en-US" dirty="0" smtClean="0"/>
              <a:t>Mesh</a:t>
            </a:r>
          </a:p>
          <a:p>
            <a:r>
              <a:rPr lang="en-US" dirty="0" smtClean="0"/>
              <a:t>Tree</a:t>
            </a:r>
          </a:p>
          <a:p>
            <a:r>
              <a:rPr lang="en-US" dirty="0" err="1" smtClean="0"/>
              <a:t>Hybridge</a:t>
            </a:r>
            <a:endParaRPr lang="en-US" dirty="0"/>
          </a:p>
        </p:txBody>
      </p:sp>
      <p:pic>
        <p:nvPicPr>
          <p:cNvPr id="6" name="Picture 2" descr="http://www.thaiblogonline.com/members/network/pics/topolog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20" y="1472685"/>
            <a:ext cx="4127679" cy="46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Topology(BUS)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 and cons.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Cheap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Scalability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Simple</a:t>
            </a:r>
          </a:p>
          <a:p>
            <a:pPr marL="457200" lvl="1" indent="0">
              <a:buNone/>
            </a:pPr>
            <a:r>
              <a:rPr lang="en-US" dirty="0" smtClean="0"/>
              <a:t>But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Easy mistake.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Only a single computer that can transmit data.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00200"/>
            <a:ext cx="4821152" cy="139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52" y="4724400"/>
            <a:ext cx="4495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5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Topology(Star)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2592857" cy="234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478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Pros and cons.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Easy to setup.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Easy to check mistake.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>But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lot of cable.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 the central station of the </a:t>
            </a:r>
            <a:r>
              <a:rPr lang="en-US" dirty="0" smtClean="0">
                <a:solidFill>
                  <a:srgbClr val="FF0000"/>
                </a:solidFill>
              </a:rPr>
              <a:t>system have a mistake ?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6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Topology(RING)</a:t>
            </a:r>
            <a:endParaRPr 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278658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478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Pros and cons.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Sending node can send to multiple recipients simultaneously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No collision of data signals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n-US" dirty="0" smtClean="0"/>
              <a:t>But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Easy mistake </a:t>
            </a:r>
            <a:r>
              <a:rPr lang="th-TH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Waste of time.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Topology(Mesh)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5000"/>
            <a:ext cx="41338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478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Pros and cons.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Links to the </a:t>
            </a:r>
            <a:r>
              <a:rPr lang="en-US" dirty="0" smtClean="0">
                <a:solidFill>
                  <a:srgbClr val="00B050"/>
                </a:solidFill>
              </a:rPr>
              <a:t>full.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It's hard to mistake </a:t>
            </a:r>
            <a:r>
              <a:rPr lang="th-TH" dirty="0" smtClean="0">
                <a:solidFill>
                  <a:srgbClr val="00B050"/>
                </a:solidFill>
              </a:rPr>
              <a:t>.</a:t>
            </a:r>
            <a:endParaRPr lang="en-US" dirty="0" smtClean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But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Expensive.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Topology(Tree)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 and cons.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Cheap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Scalability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Simple</a:t>
            </a:r>
          </a:p>
          <a:p>
            <a:pPr marL="457200" lvl="1" indent="0">
              <a:buNone/>
            </a:pPr>
            <a:r>
              <a:rPr lang="en-US" dirty="0" smtClean="0"/>
              <a:t>But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Expensive.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Easy mistake.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84994" name="Picture 2" descr="http://www.sawi.ac.th/elearning/networks/images/6_5lan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5" r="48248" b="17118"/>
          <a:stretch/>
        </p:blipFill>
        <p:spPr bwMode="auto">
          <a:xfrm>
            <a:off x="3657600" y="2362200"/>
            <a:ext cx="5029199" cy="31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LAN</a:t>
            </a:r>
            <a:endParaRPr lang="en-US" dirty="0"/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09600" y="1593130"/>
            <a:ext cx="5410200" cy="665162"/>
            <a:chOff x="1152" y="1275"/>
            <a:chExt cx="3408" cy="419"/>
          </a:xfrm>
        </p:grpSpPr>
        <p:grpSp>
          <p:nvGrpSpPr>
            <p:cNvPr id="7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159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Radio Frequency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76" y="133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609600" y="2507530"/>
            <a:ext cx="5410200" cy="665162"/>
            <a:chOff x="1152" y="1851"/>
            <a:chExt cx="3408" cy="419"/>
          </a:xfrm>
        </p:grpSpPr>
        <p:grpSp>
          <p:nvGrpSpPr>
            <p:cNvPr id="1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160" y="1899"/>
              <a:ext cx="10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Media = Air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76" y="191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2" name="Group 34"/>
          <p:cNvGrpSpPr>
            <a:grpSpLocks/>
          </p:cNvGrpSpPr>
          <p:nvPr/>
        </p:nvGrpSpPr>
        <p:grpSpPr bwMode="auto">
          <a:xfrm>
            <a:off x="609600" y="3399705"/>
            <a:ext cx="5410200" cy="665162"/>
            <a:chOff x="1152" y="2413"/>
            <a:chExt cx="3408" cy="419"/>
          </a:xfrm>
        </p:grpSpPr>
        <p:grpSp>
          <p:nvGrpSpPr>
            <p:cNvPr id="23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2160" y="2461"/>
              <a:ext cx="164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Speed = 54 Mbps</a:t>
              </a:r>
              <a:endParaRPr lang="en-US" sz="2400" dirty="0"/>
            </a:p>
          </p:txBody>
        </p: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76" y="247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92162" name="Picture 2" descr="http://www.cs.ssru.ac.th/com04/WirelessL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61368"/>
            <a:ext cx="35718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 and cons.</a:t>
            </a:r>
            <a:endParaRPr lang="th-TH" dirty="0" smtClean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Mobility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Flexibility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Scalability</a:t>
            </a:r>
          </a:p>
          <a:p>
            <a:pPr marL="0" indent="0" algn="ctr">
              <a:buNone/>
            </a:pPr>
            <a:r>
              <a:rPr lang="en-US" dirty="0" smtClean="0"/>
              <a:t>-----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Error 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Interference(noise)</a:t>
            </a:r>
          </a:p>
          <a:p>
            <a:pPr lvl="1"/>
            <a:endParaRPr lang="th-TH" dirty="0" smtClean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dirty="0" smtClean="0"/>
              <a:t>LAN (VLAN)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620000" cy="50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1. Layer 1 VLAN : Membership by ports 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57625" y="269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51000"/>
              </p:ext>
            </p:extLst>
          </p:nvPr>
        </p:nvGraphicFramePr>
        <p:xfrm>
          <a:off x="5334000" y="2362200"/>
          <a:ext cx="32766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Port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VLAN</a:t>
                      </a:r>
                    </a:p>
                  </a:txBody>
                  <a:tcPr marL="66675" marR="66675" marT="66675" marB="66675"/>
                </a:tc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7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8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517398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Network?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25408" r="23152" b="53533"/>
          <a:stretch/>
        </p:blipFill>
        <p:spPr bwMode="auto">
          <a:xfrm>
            <a:off x="1279712" y="1295400"/>
            <a:ext cx="6858000" cy="214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10530"/>
            <a:ext cx="7237599" cy="188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6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</a:rPr>
              <a:t>Layer 2 VLAN : Membership by MAC </a:t>
            </a:r>
            <a:r>
              <a:rPr lang="en-US" sz="2400" b="0" dirty="0" smtClean="0">
                <a:solidFill>
                  <a:schemeClr val="accent1"/>
                </a:solidFill>
              </a:rPr>
              <a:t>Address</a:t>
            </a:r>
            <a:endParaRPr lang="en-US" sz="2400" dirty="0" smtClean="0"/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Ipconfig</a:t>
            </a:r>
            <a:r>
              <a:rPr lang="en-US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/all</a:t>
            </a:r>
            <a:endParaRPr lang="en-US" b="0" dirty="0" smtClean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57625" y="269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233738" y="2143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7066"/>
              </p:ext>
            </p:extLst>
          </p:nvPr>
        </p:nvGraphicFramePr>
        <p:xfrm>
          <a:off x="1686292" y="2692400"/>
          <a:ext cx="6096000" cy="203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MAC Address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VLAN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1212354145121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2389234873743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3045834758445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5483573475843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953000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</a:rPr>
              <a:t>3. Layer 2 VLAN : Membership by Protocol </a:t>
            </a:r>
            <a:r>
              <a:rPr lang="en-US" sz="2400" b="0" dirty="0" smtClean="0">
                <a:solidFill>
                  <a:schemeClr val="accent1"/>
                </a:solidFill>
              </a:rPr>
              <a:t>types</a:t>
            </a:r>
          </a:p>
          <a:p>
            <a:endParaRPr lang="en-US" sz="2400" b="0" dirty="0"/>
          </a:p>
          <a:p>
            <a:endParaRPr lang="en-US" sz="2400" b="0" dirty="0" smtClean="0">
              <a:solidFill>
                <a:schemeClr val="accent1"/>
              </a:solidFill>
            </a:endParaRPr>
          </a:p>
          <a:p>
            <a:endParaRPr lang="en-US" sz="2400" b="0" dirty="0"/>
          </a:p>
          <a:p>
            <a:endParaRPr lang="en-US" sz="2400" b="0" dirty="0" smtClean="0">
              <a:solidFill>
                <a:schemeClr val="accent1"/>
              </a:solidFill>
            </a:endParaRPr>
          </a:p>
          <a:p>
            <a:r>
              <a:rPr lang="en-US" sz="2400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Layer 3 VLAN : Membership by IP subnet Address</a:t>
            </a:r>
            <a:endParaRPr lang="en-US" sz="24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57625" y="269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24275" y="309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771900" y="296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88549"/>
              </p:ext>
            </p:extLst>
          </p:nvPr>
        </p:nvGraphicFramePr>
        <p:xfrm>
          <a:off x="2971800" y="2350770"/>
          <a:ext cx="3276600" cy="122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Protocol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VLAN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IP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IPX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51400"/>
              </p:ext>
            </p:extLst>
          </p:nvPr>
        </p:nvGraphicFramePr>
        <p:xfrm>
          <a:off x="2971800" y="4648200"/>
          <a:ext cx="3276600" cy="122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</a:tblGrid>
              <a:tr h="407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IP Subnet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VLAN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23.2.24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26.21.35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6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 Higher Layer VLAN's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57625" y="269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689590"/>
              </p:ext>
            </p:extLst>
          </p:nvPr>
        </p:nvGraphicFramePr>
        <p:xfrm>
          <a:off x="1371600" y="2709985"/>
          <a:ext cx="6096000" cy="122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App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VLAN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FTP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1</a:t>
                      </a:r>
                    </a:p>
                  </a:txBody>
                  <a:tcPr marL="66675" marR="6667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Telnet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20"/>
                          </a:solidFill>
                          <a:effectLst/>
                          <a:latin typeface="tahoma, CORDIAUPC, thaitextfixed, thonburi"/>
                        </a:rPr>
                        <a:t>2</a:t>
                      </a:r>
                      <a:endParaRPr lang="en-US" dirty="0">
                        <a:solidFill>
                          <a:srgbClr val="000020"/>
                        </a:solidFill>
                        <a:effectLst/>
                        <a:latin typeface="tahoma, CORDIAUPC, thaitextfixed, thonburi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1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TCP (1) VS UDP (2)</a:t>
            </a:r>
            <a:endParaRPr lang="en-US" sz="2000" dirty="0"/>
          </a:p>
        </p:txBody>
      </p:sp>
      <p:grpSp>
        <p:nvGrpSpPr>
          <p:cNvPr id="73819" name="Group 91"/>
          <p:cNvGrpSpPr>
            <a:grpSpLocks/>
          </p:cNvGrpSpPr>
          <p:nvPr/>
        </p:nvGrpSpPr>
        <p:grpSpPr bwMode="auto">
          <a:xfrm>
            <a:off x="1143000" y="1676401"/>
            <a:ext cx="3124200" cy="4495800"/>
            <a:chOff x="720" y="1296"/>
            <a:chExt cx="1367" cy="2542"/>
          </a:xfrm>
        </p:grpSpPr>
        <p:sp>
          <p:nvSpPr>
            <p:cNvPr id="73820" name="AutoShape 92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1" name="AutoShape 93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2" name="AutoShape 94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3" name="AutoShape 95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4" name="AutoShape 96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5" name="AutoShape 97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826" name="Group 98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73827" name="Oval 99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828" name="Oval 100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73829" name="Oval 101"/>
              <p:cNvSpPr>
                <a:spLocks noChangeArrowheads="1"/>
              </p:cNvSpPr>
              <p:nvPr/>
            </p:nvSpPr>
            <p:spPr bwMode="gray">
              <a:xfrm>
                <a:off x="1304" y="592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73830" name="Oval 102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73831" name="Oval 103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73832" name="Text Box 104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73833" name="Text Box 105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dirty="0" smtClean="0"/>
                <a:t>Connection Oriented</a:t>
              </a:r>
            </a:p>
            <a:p>
              <a:pPr lvl="1"/>
              <a:endParaRPr lang="th-TH" dirty="0" smtClean="0"/>
            </a:p>
            <a:p>
              <a:pPr lvl="1"/>
              <a:r>
                <a:rPr lang="en-US" dirty="0" smtClean="0"/>
                <a:t>3 Way </a:t>
              </a:r>
              <a:r>
                <a:rPr lang="en-US" dirty="0" err="1" smtClean="0"/>
                <a:t>HandShake</a:t>
              </a:r>
              <a:endParaRPr lang="en-US" dirty="0" smtClean="0"/>
            </a:p>
          </p:txBody>
        </p:sp>
      </p:grpSp>
      <p:grpSp>
        <p:nvGrpSpPr>
          <p:cNvPr id="73834" name="Group 106"/>
          <p:cNvGrpSpPr>
            <a:grpSpLocks/>
          </p:cNvGrpSpPr>
          <p:nvPr/>
        </p:nvGrpSpPr>
        <p:grpSpPr bwMode="auto">
          <a:xfrm>
            <a:off x="5029200" y="1676400"/>
            <a:ext cx="3016012" cy="4525963"/>
            <a:chOff x="2208" y="1296"/>
            <a:chExt cx="1365" cy="2542"/>
          </a:xfrm>
        </p:grpSpPr>
        <p:sp>
          <p:nvSpPr>
            <p:cNvPr id="73835" name="AutoShape 107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6" name="AutoShape 108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7" name="AutoShape 109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8" name="AutoShape 110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9" name="Oval 111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840" name="Oval 112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73841" name="Oval 113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73842" name="Oval 114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73843" name="Oval 115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73844" name="Text Box 116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73845" name="Text Box 117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dirty="0" smtClean="0"/>
                <a:t>Connectionless</a:t>
              </a:r>
            </a:p>
            <a:p>
              <a:pPr lvl="1"/>
              <a:endParaRPr lang="en-US" dirty="0" smtClean="0"/>
            </a:p>
            <a:p>
              <a:pPr lvl="1"/>
              <a:r>
                <a:rPr lang="en-US" dirty="0" smtClean="0"/>
                <a:t>Best Effort</a:t>
              </a:r>
            </a:p>
          </p:txBody>
        </p:sp>
        <p:sp>
          <p:nvSpPr>
            <p:cNvPr id="73846" name="AutoShape 118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7" name="AutoShape 119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way handshake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 descr="http://3.bp.blogspot.com/_VOeiGfgm8Lw/TGqb02Y3IEI/AAAAAAAADFc/fSQb4QHnh-A/s1600/WK+7+DR+40.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49237"/>
            <a:ext cx="7620000" cy="50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Phone number.</a:t>
            </a:r>
          </a:p>
          <a:p>
            <a:r>
              <a:rPr lang="en-US" dirty="0" smtClean="0"/>
              <a:t>32 bit.</a:t>
            </a:r>
          </a:p>
          <a:p>
            <a:pPr lvl="1"/>
            <a:r>
              <a:rPr lang="th-TH" dirty="0" smtClean="0"/>
              <a:t>10101100 00010100 00000001 00011000</a:t>
            </a:r>
            <a:endParaRPr lang="en-US" dirty="0" smtClean="0"/>
          </a:p>
          <a:p>
            <a:pPr lvl="1"/>
            <a:r>
              <a:rPr lang="en-US" dirty="0" smtClean="0"/>
              <a:t>172.20.1.24</a:t>
            </a:r>
          </a:p>
          <a:p>
            <a:r>
              <a:rPr lang="en-US" dirty="0" smtClean="0"/>
              <a:t>Between 00000000-11111111(0-255)</a:t>
            </a:r>
          </a:p>
          <a:p>
            <a:r>
              <a:rPr lang="en-US" dirty="0" smtClean="0"/>
              <a:t>Reserved </a:t>
            </a:r>
            <a:r>
              <a:rPr lang="en-US" dirty="0" err="1" smtClean="0"/>
              <a:t>ip</a:t>
            </a:r>
            <a:r>
              <a:rPr lang="en-US" dirty="0" smtClean="0"/>
              <a:t>(private)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10.0.0.0 to 10.255.255.255 </a:t>
            </a:r>
            <a: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172.16.0.0 </a:t>
            </a:r>
            <a:r>
              <a:rPr lang="en-US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 172.31.255.255 </a:t>
            </a:r>
            <a: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r>
              <a:rPr lang="en-US" b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192.168.0.0 </a:t>
            </a:r>
            <a:r>
              <a:rPr lang="en-US" b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 192.168.255.255</a:t>
            </a:r>
            <a:endParaRPr lang="en-US" dirty="0" smtClean="0"/>
          </a:p>
          <a:p>
            <a:r>
              <a:rPr lang="en-US" dirty="0" smtClean="0"/>
              <a:t>Loopback IP (127.0.0.1)</a:t>
            </a:r>
            <a:endParaRPr lang="th-TH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0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th-TH" dirty="0" smtClean="0"/>
              <a:t>1	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th-TH" dirty="0" smtClean="0"/>
              <a:t>0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th-TH" dirty="0" smtClean="0"/>
              <a:t>1	0	1	1	0	0</a:t>
            </a:r>
            <a:endParaRPr lang="en-US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US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US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US" dirty="0" smtClean="0"/>
              <a:t>2^7      2^6	          2^5	2^4	2^3	2^2	2^1	2^0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US" dirty="0" smtClean="0"/>
              <a:t>(128)    (64)        (32)	(16)	(8)	(4)	(2)	 (1)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US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US" dirty="0" smtClean="0"/>
              <a:t>=128+32+8+4 =172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0" y="1981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7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8371"/>
            <a:ext cx="7848600" cy="435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r>
              <a:rPr lang="en-US" dirty="0" smtClean="0"/>
              <a:t>Class C = /24 (1 = 24 char)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71246"/>
            <a:ext cx="70580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0" y="1371600"/>
            <a:ext cx="914400" cy="4953000"/>
          </a:xfrm>
        </p:spPr>
        <p:txBody>
          <a:bodyPr/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/25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/26</a:t>
            </a:r>
          </a:p>
          <a:p>
            <a:pPr marL="0" indent="0">
              <a:buNone/>
            </a:pPr>
            <a:r>
              <a:rPr lang="en-US" sz="2400" dirty="0" smtClean="0"/>
              <a:t>/27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3"/>
          <a:stretch/>
        </p:blipFill>
        <p:spPr bwMode="auto">
          <a:xfrm>
            <a:off x="0" y="1371600"/>
            <a:ext cx="822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3657600"/>
            <a:ext cx="8763000" cy="296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/>
              <a:t>126 =&gt; (2^7)-2</a:t>
            </a:r>
          </a:p>
          <a:p>
            <a:r>
              <a:rPr lang="en-US" sz="2400" dirty="0" smtClean="0"/>
              <a:t>First of 2 = Network Address</a:t>
            </a:r>
          </a:p>
          <a:p>
            <a:r>
              <a:rPr lang="en-US" sz="2400" dirty="0" smtClean="0"/>
              <a:t>Second of 2 = Broadcast Address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4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the network?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403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Data Exchange</a:t>
            </a:r>
          </a:p>
          <a:p>
            <a:pPr>
              <a:lnSpc>
                <a:spcPct val="9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Share Resource</a:t>
            </a:r>
          </a:p>
          <a:p>
            <a:pPr>
              <a:lnSpc>
                <a:spcPct val="9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Saving</a:t>
            </a:r>
            <a:endParaRPr lang="en-US" sz="4000" b="0" dirty="0" smtClean="0"/>
          </a:p>
          <a:p>
            <a:pPr marL="0" indent="0">
              <a:lnSpc>
                <a:spcPct val="90000"/>
              </a:lnSpc>
              <a:buNone/>
            </a:pPr>
            <a:endParaRPr lang="en-US" sz="4000" b="0" dirty="0"/>
          </a:p>
        </p:txBody>
      </p:sp>
      <p:sp>
        <p:nvSpPr>
          <p:cNvPr id="6" name="Rectangle 5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953000"/>
          </a:xfrm>
        </p:spPr>
        <p:txBody>
          <a:bodyPr/>
          <a:lstStyle/>
          <a:p>
            <a:r>
              <a:rPr lang="en-US" dirty="0" smtClean="0"/>
              <a:t>A)</a:t>
            </a:r>
          </a:p>
          <a:p>
            <a:r>
              <a:rPr lang="en-US" dirty="0" smtClean="0"/>
              <a:t>Node1	161.246.99.2 /24 </a:t>
            </a:r>
          </a:p>
          <a:p>
            <a:r>
              <a:rPr lang="en-US" dirty="0" smtClean="0"/>
              <a:t>Node2	161.246.99.99 /24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Node1	161.246.99.2  /24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Node2	161.246.98.2	  /24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Node1	161.246.99.2	/26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Node2 161.246.99.66 /26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en-US" dirty="0" smtClean="0"/>
              <a:t>A)161.246.99.2 /24</a:t>
            </a:r>
          </a:p>
          <a:p>
            <a:r>
              <a:rPr lang="en-US" sz="2400" dirty="0" smtClean="0"/>
              <a:t>10100001.11110110.01100011.00000010</a:t>
            </a:r>
          </a:p>
          <a:p>
            <a:r>
              <a:rPr lang="en-US" sz="2400" dirty="0" smtClean="0"/>
              <a:t>11111111.11111111.11111111.00000000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10100001.11110110.01100011.00000000</a:t>
            </a:r>
            <a:endParaRPr lang="th-TH" sz="2400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161.246.99.99 /24</a:t>
            </a:r>
          </a:p>
          <a:p>
            <a:r>
              <a:rPr lang="en-US" sz="2400" dirty="0" smtClean="0"/>
              <a:t>10100001.11110110.01100011.01100011</a:t>
            </a:r>
          </a:p>
          <a:p>
            <a:r>
              <a:rPr lang="en-US" sz="2400" dirty="0" smtClean="0"/>
              <a:t>11111111.11111111.11111111.00000000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10100001.11110110.01100011.00000000</a:t>
            </a:r>
          </a:p>
          <a:p>
            <a:endParaRPr lang="en-US" sz="2400" dirty="0"/>
          </a:p>
          <a:p>
            <a:r>
              <a:rPr lang="en-US" sz="3200" dirty="0" smtClean="0">
                <a:solidFill>
                  <a:schemeClr val="accent5">
                    <a:lumMod val="10000"/>
                  </a:schemeClr>
                </a:solidFill>
              </a:rPr>
              <a:t>PASS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5492" y="223905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2620108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2400" y="391249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19292" y="4431268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2743200"/>
            <a:ext cx="53340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4557374"/>
            <a:ext cx="53340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en-US" dirty="0" smtClean="0"/>
              <a:t>B)Node1	161.246.99.2  /24</a:t>
            </a:r>
          </a:p>
          <a:p>
            <a:r>
              <a:rPr lang="en-US" sz="2400" dirty="0" smtClean="0"/>
              <a:t>10100001.11110110.0110001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 smtClean="0"/>
              <a:t>.00000010</a:t>
            </a:r>
          </a:p>
          <a:p>
            <a:r>
              <a:rPr lang="en-US" sz="2400" dirty="0" smtClean="0"/>
              <a:t>11111111.11111111.11111111.00000000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10100001.11110110.01100011.00000000</a:t>
            </a:r>
            <a:endParaRPr lang="th-TH" sz="2400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Node2	161.246.98.2	  /24</a:t>
            </a:r>
          </a:p>
          <a:p>
            <a:r>
              <a:rPr lang="en-US" sz="2400" dirty="0" smtClean="0"/>
              <a:t>10100001.11110110.0110001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 smtClean="0"/>
              <a:t>.00000010</a:t>
            </a:r>
          </a:p>
          <a:p>
            <a:r>
              <a:rPr lang="en-US" sz="2400" dirty="0" smtClean="0"/>
              <a:t>11111111.11111111.11111111.00000000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10100001.11110110.01100010.00000000</a:t>
            </a:r>
            <a:endParaRPr lang="th-TH" sz="2400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96200" y="220980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5508" y="259085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66892" y="396234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434340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3062" y="4528066"/>
            <a:ext cx="53340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2743200"/>
            <a:ext cx="53340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2" descr="data:image/jpg;base64,/9j/4AAQSkZJRgABAQAAAQABAAD/2wBDAAkGBwgHBgkIBwgKCgkLDRYPDQwMDRsUFRAWIB0iIiAdHx8kKDQsJCYxJx8fLT0tMTU3Ojo6Iys/RD84QzQ5Ojf/2wBDAQoKCg0MDRoPDxo3JR8lNzc3Nzc3Nzc3Nzc3Nzc3Nzc3Nzc3Nzc3Nzc3Nzc3Nzc3Nzc3Nzc3Nzc3Nzc3Nzc3Nzf/wAARCABmAP4DASIAAhEBAxEB/8QAHAAAAgEFAQAAAAAAAAAAAAAAAAgHAQMEBQYC/8QASxAAAQMCAgUFCgkKBwEBAAAAAQACAwQFBhEHEiExQRMiUWFxF1V0gZGUobGywRQyNTZCU3LR0hUWJDNSYoKTwvEjJTRDVGOSc6L/xAAaAQACAwEBAAAAAAAAAAAAAAAAAwQFBgIB/8QAOxEAAQMCAwQHBwIEBwAAAAAAAQACAwQRBSExEhNBUQYUIjJhcZEjgaGxwdHhFVMWNPDxJDM1QkOCov/aAAwDAQACEQMRAD8AnFCEIQhCEIQhCEIQhCFQlCEO3LAqq4McWRDWcNhPBVudQWMETDznbyOAUE6U9IM4qZrFY5jEyMllXUMdkXnixp4Abid5OztoqyrnnqOqUuRHedyTmNAbtOUh33H1htMrobhd2GZpyMMOcjh2huweNaan0s4Wkk1TU1cW3476d2XoJS9Z5lDmlhyIXg6PQOzke5zud17vzwCbey4jpLpBy1sroa2Ib9R+Zb2jePGuhpqlk7c2bxvBSaWe711mro6y21D4J2HY5p+MOgjiOopjMBYxhxLZ/hrXMp6qn5tVHrbGHpH7p4Z9Y4JMgqsKcHbRki8dQvezJlaxUiFwAz4KxLWwx/S1j0NGaj6/aSMO2wuE9zFXMP8AZpf8Q59o5o8qj+96ZayUujsluip2nYJal3KP/wDIyA9Kb17EKn+Wh2Rzd9l5sMb3ip+gr45XhmRaTuz4rMG5RJomxTV4is9T+Up+Vr6WfNz8gCWOGbdg2bwR5FLEDxJE1w4jNPw2rnfLJT1FttvLiFzIwABzdFcQhCuEpCEIQhCEIQhCEIQhCEIQhCEIQhCEIQhCEIQhCEIQhCEIQhCoqqiELj8a3R1ss11uDDk+np3lmf7QGTfSQlQkc57i57i5x2kk70zmlH5m37/4n2glhKocC7W+kOpcU6b/AGjwW9wZYX4jxFS25uYjcdaZ4+jGNrj7h1kKQtNOFIYKWlvdugbHHE1tNOxgyAaBkx3i+L/5VnQIaT4bdtct+GGJmoD9XmdbLx6ufiUkY6NJ+Z94+HODYDSvGZ/ay5mXXrZZKHX4jNHijGN0FhbnfVdsjaYySleOwr22WRrHNa9wa/4zQdh7eleXb1WIsbI0yNLmg7Wg5ZjtWrKjKm1buyYTv18yNttlRLGf90t1GD+J2QW0s2MLbZi19LhO2yTN3S1Ej5XDs1tg8QXR92q5bP8AJqLIbhyj9npVdUzVoygiv4kj5JjQ3iV0+jPAt1wrWT1lfWQZTw8m6miBdtzBBLtg2beB3qXbaCKVoPXkobwNpLrMTYhitk9upoGPje8vje4nmtJ49imG1uJp8ic8iRtVLQmpGKHrXfLeGn9ZJr9nd9lZyFRVWqUZCEIQhCEIQhCEIQhCEIQhCEIQhCEIQhWnzRx/rHtaesrwKyD6xq47G9+NgstZdzAJ3QuaBGXautm8NG3xqMDptnz+QofOT+FZ2PEa+pLnU0QLQSMzy96eY2N7xTA/C4PrWo+FwfWtS/d22o7xQ+cH8KO7bUd4ofOD+FM3+MftN9fyvNmLmmB+FwfWtR8Lg+tal+7ttR3ih84P4Ud22o7xQ+cH8KN/jH7TfX8o2YuaYH4XB9a1U+FwfWtS/wDdtqO8UPnB/Cju21HeKHzg/hRv8Y/Zb6/lGzFzUh6TyHYLvpG4wnb/ABNSxlSRiHSxNfLJWWx9oihbUx6hkE5cW7Qd2XUo2JTsGpZqeJ+/Fi5xPyXkrg4iyv0VbVUFSypop5IJ4zmySNxa5vYQs+8Ymvd8jZHdblUVUbNrWPdzQenIbM+tahXaZnKzMjLtUPcG55Z5ZnJWpYwu2yMxxS7nReNpKlDC+iKa6WiKtu1bJQSy85kIhDiGcC7MjIno6F2mEdF9psc8dTUl1yrWnNrpGZRsPSGbdvWSfEugxdiKDC9oNyqoJJ2cq2PUjIBzdnt29izFfjkkr2w0OpOtvgLqQyEDN64LuJ0ff2o82b+JU7idH39qPNm/iV/u02nvRW/zGI7tNp70Vv8AMYo210g8f/K69gtnhHRnT4Yvcd0iuktQ5jHs5N0AaDrNI36x6VKNtcyOA6z2gl2eRIUN92m096a3+YxHdptPeit/mMXsDMWZUdYlj2nAW1A+SHbot2QbKcGyscea9p7CvWso6wPjKlxZFVT0VPNTOpXta5sjgSdYHIjLsKzcU4wtmHWRvvNXIx0wJjiYwuc/LfkBs8qnDHZGvML4TvOQzS9yLXByXavqImfHkaPGrZraf6weRQfX6aqBhLaC0VEvQ6aVsYPiAPrWpk013EuPJ2eja3gHSPJ8uxP6ziz82who8T+UbMQ1KYhtXA7dK3x7FdDs9xS+0Wmx2uBX2VurxNPPkfI4FSLhLG9pxCD+SqstnaM300w1XgdOXEdYJXLsSrqbOqh7PNpujdsd3Su+C8ve1gzc4DtKs0lU2oaRueN4WixNcfydR11dIx0jaSF0nJg5ZhozyzUmqxRkdO2aLtbRsPNcNjJdYrfGrgBy5VqqKuA7pW+VQBPpsl1/0exx6n/ZUkn0NV2h01OkmayqsjQHEDOKpPvao/WcXGe5b6/ldbMXNT9yjdXWLhl0q26rgacjK3yrQyvMcb8ySIwTln0KIKjTZJr/AKNY2hn/AG1JJ9DUinxesrL9WiGWtz/ZdGJje8VPjauBxyErVea8OGbSCOpL5T6bJNb9JsTC3/qqSD6WlTFaa0y08NSzNrZ4myBh25awB967fitXSvaKyMAHiD/deCJru6VxmmNpdgW45fRliJ7OUA96XNyaXSNbjXYXvdK1us4wOewdbef7krTkzAOzFJEdWuKJ8yD4KiEIV8kIQhCEIQhCEIQhCEIV6kBdUwgZ5mRoGXarK3mCqB1yxXaqQDY+qYXdTQdZ3oBXEjwxjnHgCvQLlNbbR/juzG0MKjnTd8yXeFxf1KS7W3N0rzvy9e1Rppu+ZLvC4v6liKNmz1Q83OKluPe8kvpQhdBgS1Ut6xVQW+va51NO9weGu1TsaTsPaAtvLII2F7tALqIBc2XPKqYTuTYT+oq/OT9yO5PhP/j1fnJ+5UX8S0Xj6flO6u9c5oBByvbtuqeRHj56ytPVDJLbLXXMbmyGZ8TyOGsAR7JXe4VwnbsOsngs0MrWzva6QySa52bB6ys3EdlpLtQ1Frr2l9NO0AhpyIIIIIPTmFSPrP8AH/qDQd3cD4WTg3sbvilLIzO5UyTKQYQwbh+ESTUFBGN/K1zw7PxvOXkViovGj0NMU09hc3dqiGNw9DVdDpA159lC5w52SdxbUpcslkUdZUUVVFU0kr4Z4na0cjDkWkdC7TSTR4SaaetwrWUxc95ZPSwl2qNmYcAd3QR2Lg88ldwStniD9ki/AhJI2TZNFo+xMMQ2KluXNbO0mKpY3cHjLPygg+NZWPiHYbvxHGjl9gqMdANU8vvFIXHUyilA6+cD7lMFZFDUxclNG2WOWPVkY8ZhwOzIjisPXjqk74R3WuDgPspjO2LpQclepB+kRfbHrTQ/mlh/vFbvNGfcgYTsAcCLFbgRuIpGfcrb+KIT/wAZ+CWKc81tKz9TU/Zf70ovQm5qv9NN9h3qSjdCX0WzbKfEfVe1PBCbKxfI9v8ABIvYalNTZWL5Ht/gkXsNXfSfuxeZXlNqVurrFk8SZDJw1TnxSo44sT8P4lrKDVIhD9eA9MbtrfJu7QU3tTEJoiw8d3aou0p4OdiO18rSR/5pRgmIcZW8We8dezipD3fp+Ibbu5Lr4O/r5rkduO3EJdFRe3tcx7mvaWuaciCMiCvC0KQhCEIQhCEIQhCEIQq5KVtBdhdJXVV8maeShYYICRve74x8Tdn8Sj3DdkrMQ3aC3UDc5JDznHdG0b3HqCaPC9ip7Vb6W20bC2npmZEne47yT1k5lUmM1BLBSRd9+XkOKdE3PaOgW/oIzHSgkbXc4qK9N3zJd4XF/UpdyyacuhRFpu+ZTvC4v6lFq4RBUUcQ4H7Lph2mvJS+lZtmutVZbjDcKBzWVMJJY5zQ4AkEbj2rCKotI5ocCDoo67jusYu/5tP5rH9yvUulfFRqIuVqqdzNcaw+DMGYz27clwKv0kTpqmKJgzc94aAN5zOShnD6Sx9m30C723Him+p6gwh5ZxGz3KNtJ2kJ+H3m2WksdcntDpZXc4QA7tnFx37dgHapDa3V1WncMglVxPVy12IblUzOJfJVSE5/aOQ8iyeBU4rJNmXNkeg4XJUmZ2yLjUrGuFwq7lUuqK+plqJnHMvleXH0rG25Z+RX7bSurrhTUjHBrp5Wxhx3AuIGfpTI2XAWG7VTNhjtsFS9oGvNVMEj3Hp27B2BaevxKGga0EXJ0AUdkZelm29K8qadNtrt1Dh2hkoaClpnurNUuhhawkajtmYG5Qsn0NY2sgEzRa9149mwbKVtAPypd/B2e0pTxg90eFbu+NzmvbRSlrmnIg6pUWaAflS7+Ds9pSjjP5pXnwGX2SsfjH+qj/r9FKi/yvVLP+Wbn3xrP57/AL1dpLxczURA3CrPPG+d/T2rVq9Sf6mL7bfWtuY2W0ChglNtWfqan7L/AHpRehN1W/qan7L/AHpRehZjovpN5j6qRUcEJsrF8j2/wSL2GpTU2Vi+R7f4JF7DV10n7sXmUU2pXXb1hV9Lyo12Dnjr3hZyoQtBVUsdTEY5BkUhri03ChXSTo3F6fLdLIxrLjtMsB2Co6x0P9B7VB1TTT0s8kFTE+KWN2q+ORpDmnoIKdGro2z85vNeOK4zFuCrTiBmrdaTKcDJlVEdWQfxcR1HNUsVTU4X7OoBdGNHDh5ppa2TNuRStkKik696HLvTudJZ6qGth4MkPJSenmnyrkqzBGJ6NxE9jrthyzZEXjytzCt4cQpZhdkg9c/RKLHDULnkLbNw1fXEhtnuBI4Cmf8ActrQaO8VVzmhlnniafpVBEQ//Rz8ic+phYLueAPMI2XclyoW3w5hy5Yir20lsgL3bC+Q7GRjpceHrPBSXh7Qy1jmy4hrw8DaaekzyPa8+4eNSzY7BS26kZS22ljpKVv0WN39Z4k9ZVTPjLXndUbdt/wCY2K2b8lpMC4NpMNUIpqQcrVSZGoqSNrz7mjgF3lNC2CMMb4z0qsEDIWBrBl09aup2H4cYHGeY7UjtTy8AvJJL5DRUd8U9iiDTd8yXeFxf1KX3fFKiPTPBNUYMcyCJ8jhVxktY0uOQ1tuQUbFf52l8z9F1F3HJeius0WsbJju0se1rmmR2bXNBB5juBXMOpp2nJ0MgPQWFdfoqpKkY4tcpp5uTa92b+TOQ5jt5VrWOHVpM+B+SUzvBMTDaoJwTHSUxy35xN+5XRZGggikpgQcwRG37ln2gcyTtC2Cz2HYPBU0rJXudc+Ke+VwdYLSVFM+naxzzmc+HBKvjm1y2nFdzpJG5NFQ58Zy3scdZpHiKb2qgE0JYdh4HrUa6Q8CQ4pgDmubTXOBuUUrhm1w/Yd1dB4belMYxmD1lyLRPAF+RHNeEmVviEuMb3RSNexxa5pBBHAqUbTpnrYKdkd1tkdXI0ZGaOXki7rIyIz7FxN7wdf7LI4V9tnDAdksbdeN3Y5uYWjLciQdhHBXc1PS1zBtgOHgfqEprnM0XcY+0h/ndQU9E22/BY4ZuV1jNrknIjLcOlcIvWXWtlbsO3m5uDbfbKyfPiyFxHl3JkUUNJEGM7LR4/deElxuVIWgH5Uu/g7PaUo4z+aV58Bl9kri9EWEbzhypr6m707YG1ETWMZyjXOzDs9oGeS7bGEb34Vu7GNc57qKUBoG0808FicUkZJiYewgi7cx7lMjBEdilWV6k/1MX22+tEtNNC7KWGRh6HMI9ayLdR1M9VCIKeaTnj4kZPHqW8c4WuoQGaa6t/U1P2X+9KL0JuqzMw1OW0lr8vSlMmpKiDLl4JYz++wt9ayvRci03mPqpFRwVhNlYvke3+CRew1KnDSVE+yGCWQ/uMJ9Sa2yMcy00LXAhzaaIEEZZHUau+k+bYgOZRT6ldchCFqVGVFRzQ4ZOAI6EIXhAIsULFkoIH5kAtJ/ZKx3WziyTyhCFU1WFUTwXGMX8MvkmtleOKoLdJ9aPSrjLW0fHkPiCEKHS4TRF2bPifuunSvtqsiOkgiI1WZuHE7Vfy2oQr2KGOEbMbQB4JJJOq9IQhOXioVrpreTIXRPDc+BG5CFXYlTRTw+0F7aLuNxacljG3yE7SwnpP8AZXGW+XVyEjQOgZoQstFRQOcAW/E/dSS91lsKaFsEeq3b0npV8IQttDG2NgYwWAUQm5uVQ7lYmp45xz27eB4hCESRMlaWvFwvASDksJ9tLQTHJ5di11TaqeR2dRS0sp6XxNd6whCxOK0kNM/2Qt7z91MieXaogtVNGc4aWljP7sTW+oLPitz3AB0oA6AM0ISsNpoqh43ov7yvZHluiyo7fEw5uLndpXmqoeVdrscGu4jLYUIWplw6lFO5gYAFGEjtq91hy0Dyefybu3+y9Q0EmXMcxg6kIWYjpITLsEZeZ+6kbbrXV4206myTn9mxY8tvf9Isf2/2QhTq7DqaINLG2y5n7rlkjjqiOgf9EsZ2f2WbTULYiXPdrOIy7EITMIoqcvDy25965ke62q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data:image/jpg;base64,/9j/4AAQSkZJRgABAQAAAQABAAD/2wBDAAkGBwgHBgkIBwgKCgkLDRYPDQwMDRsUFRAWIB0iIiAdHx8kKDQsJCYxJx8fLT0tMTU3Ojo6Iys/RD84QzQ5Ojf/2wBDAQoKCg0MDRoPDxo3JR8lNzc3Nzc3Nzc3Nzc3Nzc3Nzc3Nzc3Nzc3Nzc3Nzc3Nzc3Nzc3Nzc3Nzc3Nzc3Nzc3Nzf/wAARCABmAP4DASIAAhEBAxEB/8QAHAAAAgEFAQAAAAAAAAAAAAAAAAgHAQMEBQYC/8QASxAAAQMCAgUFCgkKBwEBAAAAAQACAwQFBhEHEiExQRMiUWFxF1V0gZGUobGywRQyNTZCU3LR0hUWJDNSYoKTwvEjJTRDVGOSc6L/xAAaAQACAwEBAAAAAAAAAAAAAAAAAwQFBgIB/8QAOxEAAQMCAwQHBwIEBwAAAAAAAQACAwQRBSExEhNBUQYUIjJhcZEjgaGxwdHhFVMWNPDxJDM1QkOCov/aAAwDAQACEQMRAD8AnFCEIQhCEIQhCEIQhCFQlCEO3LAqq4McWRDWcNhPBVudQWMETDznbyOAUE6U9IM4qZrFY5jEyMllXUMdkXnixp4Abid5OztoqyrnnqOqUuRHedyTmNAbtOUh33H1htMrobhd2GZpyMMOcjh2huweNaan0s4Wkk1TU1cW3476d2XoJS9Z5lDmlhyIXg6PQOzke5zud17vzwCbey4jpLpBy1sroa2Ib9R+Zb2jePGuhpqlk7c2bxvBSaWe711mro6y21D4J2HY5p+MOgjiOopjMBYxhxLZ/hrXMp6qn5tVHrbGHpH7p4Z9Y4JMgqsKcHbRki8dQvezJlaxUiFwAz4KxLWwx/S1j0NGaj6/aSMO2wuE9zFXMP8AZpf8Q59o5o8qj+96ZayUujsluip2nYJal3KP/wDIyA9Kb17EKn+Wh2Rzd9l5sMb3ip+gr45XhmRaTuz4rMG5RJomxTV4is9T+Up+Vr6WfNz8gCWOGbdg2bwR5FLEDxJE1w4jNPw2rnfLJT1FttvLiFzIwABzdFcQhCuEpCEIQhCEIQhCEIQhCEIQhCEIQhCEIQhCEIQhCEIQhCEIQhCoqqiELj8a3R1ss11uDDk+np3lmf7QGTfSQlQkc57i57i5x2kk70zmlH5m37/4n2glhKocC7W+kOpcU6b/AGjwW9wZYX4jxFS25uYjcdaZ4+jGNrj7h1kKQtNOFIYKWlvdugbHHE1tNOxgyAaBkx3i+L/5VnQIaT4bdtct+GGJmoD9XmdbLx6ufiUkY6NJ+Z94+HODYDSvGZ/ay5mXXrZZKHX4jNHijGN0FhbnfVdsjaYySleOwr22WRrHNa9wa/4zQdh7eleXb1WIsbI0yNLmg7Wg5ZjtWrKjKm1buyYTv18yNttlRLGf90t1GD+J2QW0s2MLbZi19LhO2yTN3S1Ej5XDs1tg8QXR92q5bP8AJqLIbhyj9npVdUzVoygiv4kj5JjQ3iV0+jPAt1wrWT1lfWQZTw8m6miBdtzBBLtg2beB3qXbaCKVoPXkobwNpLrMTYhitk9upoGPje8vje4nmtJ49imG1uJp8ic8iRtVLQmpGKHrXfLeGn9ZJr9nd9lZyFRVWqUZCEIQhCEIQhCEIQhCEIQhCEIQhCEIQhWnzRx/rHtaesrwKyD6xq47G9+NgstZdzAJ3QuaBGXautm8NG3xqMDptnz+QofOT+FZ2PEa+pLnU0QLQSMzy96eY2N7xTA/C4PrWo+FwfWtS/d22o7xQ+cH8KO7bUd4ofOD+FM3+MftN9fyvNmLmmB+FwfWtR8Lg+tal+7ttR3ih84P4Ud22o7xQ+cH8KN/jH7TfX8o2YuaYH4XB9a1U+FwfWtS/wDdtqO8UPnB/Cju21HeKHzg/hRv8Y/Zb6/lGzFzUh6TyHYLvpG4wnb/ABNSxlSRiHSxNfLJWWx9oihbUx6hkE5cW7Qd2XUo2JTsGpZqeJ+/Fi5xPyXkrg4iyv0VbVUFSypop5IJ4zmySNxa5vYQs+8Ymvd8jZHdblUVUbNrWPdzQenIbM+tahXaZnKzMjLtUPcG55Z5ZnJWpYwu2yMxxS7nReNpKlDC+iKa6WiKtu1bJQSy85kIhDiGcC7MjIno6F2mEdF9psc8dTUl1yrWnNrpGZRsPSGbdvWSfEugxdiKDC9oNyqoJJ2cq2PUjIBzdnt29izFfjkkr2w0OpOtvgLqQyEDN64LuJ0ff2o82b+JU7idH39qPNm/iV/u02nvRW/zGI7tNp70Vv8AMYo210g8f/K69gtnhHRnT4Yvcd0iuktQ5jHs5N0AaDrNI36x6VKNtcyOA6z2gl2eRIUN92m096a3+YxHdptPeit/mMXsDMWZUdYlj2nAW1A+SHbot2QbKcGyscea9p7CvWso6wPjKlxZFVT0VPNTOpXta5sjgSdYHIjLsKzcU4wtmHWRvvNXIx0wJjiYwuc/LfkBs8qnDHZGvML4TvOQzS9yLXByXavqImfHkaPGrZraf6weRQfX6aqBhLaC0VEvQ6aVsYPiAPrWpk013EuPJ2eja3gHSPJ8uxP6ziz82who8T+UbMQ1KYhtXA7dK3x7FdDs9xS+0Wmx2uBX2VurxNPPkfI4FSLhLG9pxCD+SqstnaM300w1XgdOXEdYJXLsSrqbOqh7PNpujdsd3Su+C8ve1gzc4DtKs0lU2oaRueN4WixNcfydR11dIx0jaSF0nJg5ZhozyzUmqxRkdO2aLtbRsPNcNjJdYrfGrgBy5VqqKuA7pW+VQBPpsl1/0exx6n/ZUkn0NV2h01OkmayqsjQHEDOKpPvao/WcXGe5b6/ldbMXNT9yjdXWLhl0q26rgacjK3yrQyvMcb8ySIwTln0KIKjTZJr/AKNY2hn/AG1JJ9DUinxesrL9WiGWtz/ZdGJje8VPjauBxyErVea8OGbSCOpL5T6bJNb9JsTC3/qqSD6WlTFaa0y08NSzNrZ4myBh25awB967fitXSvaKyMAHiD/deCJru6VxmmNpdgW45fRliJ7OUA96XNyaXSNbjXYXvdK1us4wOewdbef7krTkzAOzFJEdWuKJ8yD4KiEIV8kIQhCEIQhCEIQhCEIV6kBdUwgZ5mRoGXarK3mCqB1yxXaqQDY+qYXdTQdZ3oBXEjwxjnHgCvQLlNbbR/juzG0MKjnTd8yXeFxf1KS7W3N0rzvy9e1Rppu+ZLvC4v6liKNmz1Q83OKluPe8kvpQhdBgS1Ut6xVQW+va51NO9weGu1TsaTsPaAtvLII2F7tALqIBc2XPKqYTuTYT+oq/OT9yO5PhP/j1fnJ+5UX8S0Xj6flO6u9c5oBByvbtuqeRHj56ytPVDJLbLXXMbmyGZ8TyOGsAR7JXe4VwnbsOsngs0MrWzva6QySa52bB6ys3EdlpLtQ1Frr2l9NO0AhpyIIIIIPTmFSPrP8AH/qDQd3cD4WTg3sbvilLIzO5UyTKQYQwbh+ESTUFBGN/K1zw7PxvOXkViovGj0NMU09hc3dqiGNw9DVdDpA159lC5w52SdxbUpcslkUdZUUVVFU0kr4Z4na0cjDkWkdC7TSTR4SaaetwrWUxc95ZPSwl2qNmYcAd3QR2Lg88ldwStniD9ki/AhJI2TZNFo+xMMQ2KluXNbO0mKpY3cHjLPygg+NZWPiHYbvxHGjl9gqMdANU8vvFIXHUyilA6+cD7lMFZFDUxclNG2WOWPVkY8ZhwOzIjisPXjqk74R3WuDgPspjO2LpQclepB+kRfbHrTQ/mlh/vFbvNGfcgYTsAcCLFbgRuIpGfcrb+KIT/wAZ+CWKc81tKz9TU/Zf70ovQm5qv9NN9h3qSjdCX0WzbKfEfVe1PBCbKxfI9v8ABIvYalNTZWL5Ht/gkXsNXfSfuxeZXlNqVurrFk8SZDJw1TnxSo44sT8P4lrKDVIhD9eA9MbtrfJu7QU3tTEJoiw8d3aou0p4OdiO18rSR/5pRgmIcZW8We8dezipD3fp+Ibbu5Lr4O/r5rkduO3EJdFRe3tcx7mvaWuaciCMiCvC0KQhCEIQhCEIQhCEIQq5KVtBdhdJXVV8maeShYYICRve74x8Tdn8Sj3DdkrMQ3aC3UDc5JDznHdG0b3HqCaPC9ip7Vb6W20bC2npmZEne47yT1k5lUmM1BLBSRd9+XkOKdE3PaOgW/oIzHSgkbXc4qK9N3zJd4XF/UpdyyacuhRFpu+ZTvC4v6lFq4RBUUcQ4H7Lph2mvJS+lZtmutVZbjDcKBzWVMJJY5zQ4AkEbj2rCKotI5ocCDoo67jusYu/5tP5rH9yvUulfFRqIuVqqdzNcaw+DMGYz27clwKv0kTpqmKJgzc94aAN5zOShnD6Sx9m30C723Him+p6gwh5ZxGz3KNtJ2kJ+H3m2WksdcntDpZXc4QA7tnFx37dgHapDa3V1WncMglVxPVy12IblUzOJfJVSE5/aOQ8iyeBU4rJNmXNkeg4XJUmZ2yLjUrGuFwq7lUuqK+plqJnHMvleXH0rG25Z+RX7bSurrhTUjHBrp5Wxhx3AuIGfpTI2XAWG7VTNhjtsFS9oGvNVMEj3Hp27B2BaevxKGga0EXJ0AUdkZelm29K8qadNtrt1Dh2hkoaClpnurNUuhhawkajtmYG5Qsn0NY2sgEzRa9149mwbKVtAPypd/B2e0pTxg90eFbu+NzmvbRSlrmnIg6pUWaAflS7+Ds9pSjjP5pXnwGX2SsfjH+qj/r9FKi/yvVLP+Wbn3xrP57/AL1dpLxczURA3CrPPG+d/T2rVq9Sf6mL7bfWtuY2W0ChglNtWfqan7L/AHpRehN1W/qan7L/AHpRehZjovpN5j6qRUcEJsrF8j2/wSL2GpTU2Vi+R7f4JF7DV10n7sXmUU2pXXb1hV9Lyo12Dnjr3hZyoQtBVUsdTEY5BkUhri03ChXSTo3F6fLdLIxrLjtMsB2Co6x0P9B7VB1TTT0s8kFTE+KWN2q+ORpDmnoIKdGro2z85vNeOK4zFuCrTiBmrdaTKcDJlVEdWQfxcR1HNUsVTU4X7OoBdGNHDh5ppa2TNuRStkKik696HLvTudJZ6qGth4MkPJSenmnyrkqzBGJ6NxE9jrthyzZEXjytzCt4cQpZhdkg9c/RKLHDULnkLbNw1fXEhtnuBI4Cmf8ActrQaO8VVzmhlnniafpVBEQ//Rz8ic+phYLueAPMI2XclyoW3w5hy5Yir20lsgL3bC+Q7GRjpceHrPBSXh7Qy1jmy4hrw8DaaekzyPa8+4eNSzY7BS26kZS22ljpKVv0WN39Z4k9ZVTPjLXndUbdt/wCY2K2b8lpMC4NpMNUIpqQcrVSZGoqSNrz7mjgF3lNC2CMMb4z0qsEDIWBrBl09aup2H4cYHGeY7UjtTy8AvJJL5DRUd8U9iiDTd8yXeFxf1KX3fFKiPTPBNUYMcyCJ8jhVxktY0uOQ1tuQUbFf52l8z9F1F3HJeius0WsbJju0se1rmmR2bXNBB5juBXMOpp2nJ0MgPQWFdfoqpKkY4tcpp5uTa92b+TOQ5jt5VrWOHVpM+B+SUzvBMTDaoJwTHSUxy35xN+5XRZGggikpgQcwRG37ln2gcyTtC2Cz2HYPBU0rJXudc+Ke+VwdYLSVFM+naxzzmc+HBKvjm1y2nFdzpJG5NFQ58Zy3scdZpHiKb2qgE0JYdh4HrUa6Q8CQ4pgDmubTXOBuUUrhm1w/Yd1dB4belMYxmD1lyLRPAF+RHNeEmVviEuMb3RSNexxa5pBBHAqUbTpnrYKdkd1tkdXI0ZGaOXki7rIyIz7FxN7wdf7LI4V9tnDAdksbdeN3Y5uYWjLciQdhHBXc1PS1zBtgOHgfqEprnM0XcY+0h/ndQU9E22/BY4ZuV1jNrknIjLcOlcIvWXWtlbsO3m5uDbfbKyfPiyFxHl3JkUUNJEGM7LR4/deElxuVIWgH5Uu/g7PaUo4z+aV58Bl9kri9EWEbzhypr6m707YG1ETWMZyjXOzDs9oGeS7bGEb34Vu7GNc57qKUBoG0808FicUkZJiYewgi7cx7lMjBEdilWV6k/1MX22+tEtNNC7KWGRh6HMI9ayLdR1M9VCIKeaTnj4kZPHqW8c4WuoQGaa6t/U1P2X+9KL0JuqzMw1OW0lr8vSlMmpKiDLl4JYz++wt9ayvRci03mPqpFRwVhNlYvke3+CRew1KnDSVE+yGCWQ/uMJ9Sa2yMcy00LXAhzaaIEEZZHUau+k+bYgOZRT6ldchCFqVGVFRzQ4ZOAI6EIXhAIsULFkoIH5kAtJ/ZKx3WziyTyhCFU1WFUTwXGMX8MvkmtleOKoLdJ9aPSrjLW0fHkPiCEKHS4TRF2bPifuunSvtqsiOkgiI1WZuHE7Vfy2oQr2KGOEbMbQB4JJJOq9IQhOXioVrpreTIXRPDc+BG5CFXYlTRTw+0F7aLuNxacljG3yE7SwnpP8AZXGW+XVyEjQOgZoQstFRQOcAW/E/dSS91lsKaFsEeq3b0npV8IQttDG2NgYwWAUQm5uVQ7lYmp45xz27eB4hCESRMlaWvFwvASDksJ9tLQTHJ5di11TaqeR2dRS0sp6XxNd6whCxOK0kNM/2Qt7z91MieXaogtVNGc4aWljP7sTW+oLPitz3AB0oA6AM0ISsNpoqh43ov7yvZHluiyo7fEw5uLndpXmqoeVdrscGu4jLYUIWplw6lFO5gYAFGEjtq91hy0Dyefybu3+y9Q0EmXMcxg6kIWYjpITLsEZeZ+6kbbrXV4206myTn9mxY8tvf9Isf2/2QhTq7DqaINLG2y5n7rlkjjqiOgf9EsZ2f2WbTULYiXPdrOIy7EITMIoqcvDy25965ke62q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06" name="Picture 6" descr="http://img198.imageshack.us/img198/8550/failwatermark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4" y="5058508"/>
            <a:ext cx="2740026" cy="11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6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en-US" dirty="0" smtClean="0"/>
              <a:t>C) Node1	161.246.99.2	/26</a:t>
            </a:r>
          </a:p>
          <a:p>
            <a:r>
              <a:rPr lang="en-US" sz="2400" dirty="0" smtClean="0"/>
              <a:t>10100001.11110110.01100011.00000010</a:t>
            </a:r>
          </a:p>
          <a:p>
            <a:r>
              <a:rPr lang="en-US" sz="2400" dirty="0" smtClean="0"/>
              <a:t>11111111.11111111.11111111.11000000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10100001.11110110.01100011.00000000</a:t>
            </a:r>
            <a:endParaRPr lang="th-TH" sz="2400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Node2	161.246.99.66 /26</a:t>
            </a:r>
          </a:p>
          <a:p>
            <a:r>
              <a:rPr lang="en-US" sz="2400" dirty="0" smtClean="0"/>
              <a:t>10100001.11110110.01100011.01000010</a:t>
            </a:r>
          </a:p>
          <a:p>
            <a:r>
              <a:rPr lang="en-US" sz="2400" dirty="0" smtClean="0"/>
              <a:t>11111111.11111111.11111111.11000000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10100001.11110110.01100011.01000000</a:t>
            </a:r>
            <a:endParaRPr lang="th-TH" sz="2400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213360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5508" y="251465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92915" y="441954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22223" y="480060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2719864"/>
            <a:ext cx="58674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4572000"/>
            <a:ext cx="5867400" cy="471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 descr="http://img198.imageshack.us/img198/8550/failwatermark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4" y="5428850"/>
            <a:ext cx="1825626" cy="7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Facebook:	http://fb.me/cyberkung</a:t>
            </a:r>
            <a:br>
              <a:rPr lang="en-US" dirty="0" smtClean="0"/>
            </a:br>
            <a:r>
              <a:rPr lang="en-US" dirty="0" smtClean="0"/>
              <a:t>E-mail:	cyberking@ce.kmitl.net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      </a:t>
            </a:r>
            <a:r>
              <a:rPr lang="en-US" dirty="0" smtClean="0">
                <a:solidFill>
                  <a:schemeClr val="accent4"/>
                </a:solidFill>
              </a:rPr>
              <a:t>http</a:t>
            </a:r>
            <a:r>
              <a:rPr lang="en-US" dirty="0">
                <a:solidFill>
                  <a:schemeClr val="accent4"/>
                </a:solidFill>
              </a:rPr>
              <a:t>://www.facebook.com/Dham.D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WordArt 4"/>
          <p:cNvSpPr>
            <a:spLocks noChangeArrowheads="1" noChangeShapeType="1" noTextEdit="1"/>
          </p:cNvSpPr>
          <p:nvPr/>
        </p:nvSpPr>
        <p:spPr bwMode="grayWhite">
          <a:xfrm>
            <a:off x="2590800" y="3176588"/>
            <a:ext cx="4332288" cy="49053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0" y="2242457"/>
            <a:ext cx="1632857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175971" y="2057400"/>
            <a:ext cx="1977593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7" t="6851" r="34440" b="75481"/>
          <a:stretch/>
        </p:blipFill>
        <p:spPr bwMode="auto">
          <a:xfrm>
            <a:off x="6096000" y="3962400"/>
            <a:ext cx="2233247" cy="172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5336" y="3962400"/>
            <a:ext cx="5120664" cy="172329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1565352" y="4243756"/>
            <a:ext cx="3940632" cy="1066800"/>
          </a:xfrm>
          <a:prstGeom prst="wedgeRoundRectCallout">
            <a:avLst>
              <a:gd name="adj1" fmla="val 65737"/>
              <a:gd name="adj2" fmla="val -16621"/>
              <a:gd name="adj3" fmla="val 16667"/>
            </a:avLst>
          </a:prstGeom>
          <a:solidFill>
            <a:schemeClr val="accent5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dirty="0" smtClean="0"/>
              <a:t>ขอบคุณก้าปปปป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4038600"/>
          </a:xfrm>
        </p:spPr>
        <p:txBody>
          <a:bodyPr/>
          <a:lstStyle/>
          <a:p>
            <a:r>
              <a:rPr lang="en-US" sz="2400" dirty="0" smtClean="0"/>
              <a:t>Computer 2++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NIC </a:t>
            </a:r>
            <a:br>
              <a:rPr lang="en-US" sz="3200" dirty="0" smtClean="0"/>
            </a:br>
            <a:r>
              <a:rPr lang="en-US" sz="3200" dirty="0" smtClean="0"/>
              <a:t>(Network Interface Card)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Media</a:t>
            </a:r>
            <a:br>
              <a:rPr lang="en-US" sz="3200" dirty="0" smtClean="0"/>
            </a:br>
            <a:r>
              <a:rPr lang="en-US" sz="3200" dirty="0" smtClean="0"/>
              <a:t>(Optic fiber, Twisted pair, etc.)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Protocol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NOS </a:t>
            </a:r>
            <a:br>
              <a:rPr lang="en-US" sz="3200" dirty="0" smtClean="0"/>
            </a:br>
            <a:r>
              <a:rPr lang="en-US" sz="3200" dirty="0" smtClean="0"/>
              <a:t>(Network Operation System)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764517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3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</a:t>
            </a:r>
          </a:p>
          <a:p>
            <a:r>
              <a:rPr lang="en-US" dirty="0" smtClean="0"/>
              <a:t>Switch</a:t>
            </a:r>
          </a:p>
          <a:p>
            <a:r>
              <a:rPr lang="en-US" dirty="0" smtClean="0"/>
              <a:t>Router</a:t>
            </a:r>
          </a:p>
          <a:p>
            <a:endParaRPr lang="en-US" dirty="0"/>
          </a:p>
        </p:txBody>
      </p:sp>
      <p:pic>
        <p:nvPicPr>
          <p:cNvPr id="7" name="Picture 2" descr="http://www.cs2rmu.com/WEB54/switch/images/hub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cs2rmu.com/WEB54/switch/images/switchani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862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3.bp.blogspot.com/_QUB7oc_5J4w/TUelmLTswTI/AAAAAAAAABE/B7k3ZHLv0-Y/s1600/PacketTracer41_2ss%255B1%255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2278" r="29432" b="22846"/>
          <a:stretch/>
        </p:blipFill>
        <p:spPr bwMode="auto">
          <a:xfrm>
            <a:off x="573954" y="3576783"/>
            <a:ext cx="4580759" cy="27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5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6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LAN</a:t>
            </a:r>
          </a:p>
          <a:p>
            <a:pPr lvl="1"/>
            <a:r>
              <a:rPr lang="en-US" dirty="0" smtClean="0"/>
              <a:t>WAN</a:t>
            </a:r>
          </a:p>
          <a:p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Peer-to-Peer</a:t>
            </a:r>
          </a:p>
          <a:p>
            <a:pPr lvl="1"/>
            <a:r>
              <a:rPr lang="en-US" dirty="0" smtClean="0"/>
              <a:t>Client-Server</a:t>
            </a:r>
          </a:p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Ring</a:t>
            </a:r>
          </a:p>
          <a:p>
            <a:pPr lvl="1"/>
            <a:r>
              <a:rPr lang="en-US" dirty="0" smtClean="0"/>
              <a:t>Bus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/>
          </a:p>
        </p:txBody>
      </p:sp>
      <p:pic>
        <p:nvPicPr>
          <p:cNvPr id="10" name="Picture 2" descr="http://fcit.usf.edu/network/chap6/pics/clntser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572" y="1447800"/>
            <a:ext cx="3797776" cy="21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คอมพิวเตอร์แบบ Peer to Pe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98" y="3962400"/>
            <a:ext cx="3133724" cy="24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5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Business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599"/>
            <a:ext cx="637222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Business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6" y="1600200"/>
            <a:ext cx="87915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477000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http://www.facebook.com/csag.kmitl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0"/>
            <a:ext cx="2057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http://csag.kmi.tl/wp-content/uploads/2011/07/logocs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 bwMode="auto">
          <a:xfrm>
            <a:off x="7429500" y="0"/>
            <a:ext cx="1371600" cy="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8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9TGp_Computer_new_v3">
  <a:themeElements>
    <a:clrScheme name="Default Design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009TGp_Computer_new_v3</Template>
  <TotalTime>315</TotalTime>
  <Words>809</Words>
  <Application>Microsoft Office PowerPoint</Application>
  <PresentationFormat>On-screen Show (4:3)</PresentationFormat>
  <Paragraphs>323</Paragraphs>
  <Slides>35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009TGp_Computer_new_v3</vt:lpstr>
      <vt:lpstr>Image</vt:lpstr>
      <vt:lpstr>Network</vt:lpstr>
      <vt:lpstr>What is the Network?</vt:lpstr>
      <vt:lpstr>Why have the network?</vt:lpstr>
      <vt:lpstr>Component</vt:lpstr>
      <vt:lpstr>Component</vt:lpstr>
      <vt:lpstr>Device</vt:lpstr>
      <vt:lpstr>Category</vt:lpstr>
      <vt:lpstr>Small Business</vt:lpstr>
      <vt:lpstr>Medium Business</vt:lpstr>
      <vt:lpstr>Topology</vt:lpstr>
      <vt:lpstr>Topology(BUS)</vt:lpstr>
      <vt:lpstr>Topology(Star)</vt:lpstr>
      <vt:lpstr>Topology(RING)</vt:lpstr>
      <vt:lpstr>Topology(Mesh)</vt:lpstr>
      <vt:lpstr>Topology(Tree)</vt:lpstr>
      <vt:lpstr>Wireless LAN</vt:lpstr>
      <vt:lpstr>Wireless LAN</vt:lpstr>
      <vt:lpstr>Virtual LAN (VLAN)</vt:lpstr>
      <vt:lpstr>VLAN (CONT)</vt:lpstr>
      <vt:lpstr>VLAN (CONT)</vt:lpstr>
      <vt:lpstr>VLAN (CONT)</vt:lpstr>
      <vt:lpstr>VLAN (CONT)</vt:lpstr>
      <vt:lpstr>TCP (1) VS UDP (2)</vt:lpstr>
      <vt:lpstr>3 way handshake</vt:lpstr>
      <vt:lpstr>IP</vt:lpstr>
      <vt:lpstr>IP</vt:lpstr>
      <vt:lpstr>Class</vt:lpstr>
      <vt:lpstr>Subnet Mask</vt:lpstr>
      <vt:lpstr>Subnet Mask</vt:lpstr>
      <vt:lpstr>Exercise</vt:lpstr>
      <vt:lpstr>Exercise</vt:lpstr>
      <vt:lpstr>Exercise</vt:lpstr>
      <vt:lpstr>Exercise</vt:lpstr>
      <vt:lpstr>Contact 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</dc:title>
  <dc:creator>Cyb3rking</dc:creator>
  <cp:lastModifiedBy>Cyb3rking</cp:lastModifiedBy>
  <cp:revision>25</cp:revision>
  <dcterms:created xsi:type="dcterms:W3CDTF">2011-08-26T19:12:22Z</dcterms:created>
  <dcterms:modified xsi:type="dcterms:W3CDTF">2011-08-28T00:40:16Z</dcterms:modified>
</cp:coreProperties>
</file>